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4" r:id="rId1"/>
  </p:sldMasterIdLst>
  <p:notesMasterIdLst>
    <p:notesMasterId r:id="rId40"/>
  </p:notesMasterIdLst>
  <p:sldIdLst>
    <p:sldId id="256" r:id="rId2"/>
    <p:sldId id="313" r:id="rId3"/>
    <p:sldId id="326" r:id="rId4"/>
    <p:sldId id="314" r:id="rId5"/>
    <p:sldId id="315" r:id="rId6"/>
    <p:sldId id="257" r:id="rId7"/>
    <p:sldId id="262" r:id="rId8"/>
    <p:sldId id="293" r:id="rId9"/>
    <p:sldId id="291" r:id="rId10"/>
    <p:sldId id="264" r:id="rId11"/>
    <p:sldId id="263" r:id="rId12"/>
    <p:sldId id="310" r:id="rId13"/>
    <p:sldId id="311" r:id="rId14"/>
    <p:sldId id="265" r:id="rId15"/>
    <p:sldId id="303" r:id="rId16"/>
    <p:sldId id="260" r:id="rId17"/>
    <p:sldId id="295" r:id="rId18"/>
    <p:sldId id="270" r:id="rId19"/>
    <p:sldId id="304" r:id="rId20"/>
    <p:sldId id="266" r:id="rId21"/>
    <p:sldId id="322" r:id="rId22"/>
    <p:sldId id="267" r:id="rId23"/>
    <p:sldId id="324" r:id="rId24"/>
    <p:sldId id="323" r:id="rId25"/>
    <p:sldId id="328" r:id="rId26"/>
    <p:sldId id="325" r:id="rId27"/>
    <p:sldId id="269" r:id="rId28"/>
    <p:sldId id="268" r:id="rId29"/>
    <p:sldId id="298" r:id="rId30"/>
    <p:sldId id="299" r:id="rId31"/>
    <p:sldId id="297" r:id="rId32"/>
    <p:sldId id="317" r:id="rId33"/>
    <p:sldId id="318" r:id="rId34"/>
    <p:sldId id="319" r:id="rId35"/>
    <p:sldId id="320" r:id="rId36"/>
    <p:sldId id="329" r:id="rId37"/>
    <p:sldId id="301" r:id="rId38"/>
    <p:sldId id="32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7487"/>
    <a:srgbClr val="4CBAD4"/>
    <a:srgbClr val="185766"/>
    <a:srgbClr val="009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-76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CE8F3-CEE3-4DF4-ACFA-E37C54CADE9F}" type="datetimeFigureOut">
              <a:rPr lang="en-US" smtClean="0"/>
              <a:pPr/>
              <a:t>10/9/2017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FED7D-FE07-426E-96C5-589AF8B4CDB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Tapolca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lake cave (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Bakony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Balaton), Hungary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FED7D-FE07-426E-96C5-589AF8B4CDB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2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86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06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6111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21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3254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919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941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34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970BC5-9376-47F7-896D-DC75A5D77D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71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50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1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5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8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2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0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09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8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04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Introduction to Physical Geology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Presented by </a:t>
            </a:r>
            <a:r>
              <a:rPr lang="en-US" sz="2800" dirty="0" smtClean="0">
                <a:solidFill>
                  <a:srgbClr val="00B0F0"/>
                </a:solidFill>
              </a:rPr>
              <a:t>Tahsin Islam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07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1819"/>
            <a:ext cx="8596668" cy="1325093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Career in Geology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04522"/>
            <a:ext cx="10380372" cy="6197800"/>
          </a:xfrm>
        </p:spPr>
        <p:txBody>
          <a:bodyPr/>
          <a:lstStyle/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Petroleum geologist</a:t>
            </a: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Mining geologist</a:t>
            </a: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geologist</a:t>
            </a: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Marine geologist</a:t>
            </a: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Hydrogeologist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Glaciologist</a:t>
            </a: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Volcanologist</a:t>
            </a: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Sedimentologist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Geophysicists</a:t>
            </a: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Engineering geologist</a:t>
            </a:r>
          </a:p>
          <a:p>
            <a:pPr marL="914407" lvl="1" indent="-457200"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Teaching</a:t>
            </a:r>
          </a:p>
        </p:txBody>
      </p:sp>
    </p:spTree>
    <p:extLst>
      <p:ext uri="{BB962C8B-B14F-4D97-AF65-F5344CB8AC3E}">
        <p14:creationId xmlns:p14="http://schemas.microsoft.com/office/powerpoint/2010/main" val="66877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8788"/>
            <a:ext cx="8596668" cy="13208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Branches of Geology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5003" y="789188"/>
            <a:ext cx="10122794" cy="619760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 smtClean="0"/>
          </a:p>
          <a:p>
            <a:pPr>
              <a:lnSpc>
                <a:spcPct val="90000"/>
              </a:lnSpc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Geology </a:t>
            </a:r>
          </a:p>
          <a:p>
            <a:pPr>
              <a:lnSpc>
                <a:spcPct val="90000"/>
              </a:lnSpc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Historical Geology </a:t>
            </a:r>
          </a:p>
          <a:p>
            <a:pPr>
              <a:lnSpc>
                <a:spcPct val="90000"/>
              </a:lnSpc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Mineralogy </a:t>
            </a:r>
          </a:p>
          <a:p>
            <a:pPr>
              <a:lnSpc>
                <a:spcPct val="90000"/>
              </a:lnSpc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Petrology </a:t>
            </a:r>
          </a:p>
          <a:p>
            <a:pPr>
              <a:lnSpc>
                <a:spcPct val="90000"/>
              </a:lnSpc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Geochemistry </a:t>
            </a:r>
          </a:p>
          <a:p>
            <a:pPr>
              <a:lnSpc>
                <a:spcPct val="90000"/>
              </a:lnSpc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Volcanology </a:t>
            </a:r>
            <a:endParaRPr lang="en-US" sz="2400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Stratigraphy </a:t>
            </a:r>
          </a:p>
          <a:p>
            <a:pPr>
              <a:spcBef>
                <a:spcPct val="50000"/>
              </a:spcBef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Sedimentology </a:t>
            </a:r>
          </a:p>
          <a:p>
            <a:pPr>
              <a:spcBef>
                <a:spcPct val="50000"/>
              </a:spcBef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Palaeontology  </a:t>
            </a:r>
          </a:p>
          <a:p>
            <a:pPr>
              <a:spcBef>
                <a:spcPct val="50000"/>
              </a:spcBef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Geomorphology </a:t>
            </a:r>
          </a:p>
          <a:p>
            <a:pPr>
              <a:spcBef>
                <a:spcPct val="50000"/>
              </a:spcBef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Hydrogeology</a:t>
            </a:r>
          </a:p>
          <a:p>
            <a:pPr>
              <a:spcBef>
                <a:spcPct val="50000"/>
              </a:spcBef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GB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Structural Geology</a:t>
            </a:r>
            <a:endParaRPr 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64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055380" cy="822960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Physical Geology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612" y="1052222"/>
            <a:ext cx="7560292" cy="5902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8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oncerned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 materials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well as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8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hat operate on those materials, either at or beneath the surface of the Earth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 materials:</a:t>
            </a:r>
            <a:r>
              <a:rPr lang="en-US" sz="2800" dirty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elements,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minerals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rocks,</a:t>
            </a:r>
          </a:p>
          <a:p>
            <a:pPr marL="0" indent="0"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water</a:t>
            </a:r>
          </a:p>
          <a:p>
            <a:pPr marL="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1" indent="0">
              <a:buNone/>
            </a:pPr>
            <a:endParaRPr lang="en-US" sz="28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2323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7172"/>
            <a:ext cx="8770513" cy="871470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Physical Geology Cont.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567" y="729874"/>
            <a:ext cx="10212946" cy="5832697"/>
          </a:xfrm>
        </p:spPr>
        <p:txBody>
          <a:bodyPr>
            <a:normAutofit/>
          </a:bodyPr>
          <a:lstStyle/>
          <a:p>
            <a:pPr marL="0" indent="0">
              <a:buClr>
                <a:srgbClr val="00B0F0"/>
              </a:buClr>
            </a:pPr>
            <a:r>
              <a:rPr lang="en-US" sz="36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</a:t>
            </a:r>
            <a:r>
              <a:rPr lang="en-US" sz="36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plate tectonics,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volcanic eruptions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earthquakes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mountain building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actions of glaciers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oceans,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wind, 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weathering </a:t>
            </a:r>
          </a:p>
          <a:p>
            <a:pPr lvl="1">
              <a:buFont typeface="Wingdings" pitchFamily="2" charset="2"/>
              <a:buChar char="§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erosion.</a:t>
            </a:r>
          </a:p>
          <a:p>
            <a:pPr lvl="1">
              <a:buFont typeface="Wingdings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54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Earth Systems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35922"/>
            <a:ext cx="8989453" cy="5370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Planet earth has some components which is termed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 systems/spheres</a:t>
            </a:r>
          </a:p>
          <a:p>
            <a:pPr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Atmosphere</a:t>
            </a:r>
            <a:r>
              <a:rPr lang="en-US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gases that envelop Earth</a:t>
            </a:r>
          </a:p>
          <a:p>
            <a:pPr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Hydrosphere</a:t>
            </a:r>
            <a:r>
              <a:rPr lang="en-US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on or near Earth’s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surface</a:t>
            </a:r>
          </a:p>
          <a:p>
            <a:pPr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Biosphere-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living or once-living materials</a:t>
            </a:r>
          </a:p>
          <a:p>
            <a:pPr>
              <a:buClr>
                <a:srgbClr val="0070C0"/>
              </a:buClr>
              <a:buFont typeface="Wingdings 3" panose="05040102010807070707" pitchFamily="18" charset="2"/>
              <a:buChar char="u"/>
            </a:pPr>
            <a:r>
              <a:rPr lang="en-US" sz="2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Geosphere</a:t>
            </a:r>
            <a:r>
              <a:rPr lang="en-US" sz="2400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 and other inorganic materials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1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05" y="3847522"/>
            <a:ext cx="3717560" cy="30554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52472"/>
            <a:ext cx="4094103" cy="3010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895" y="0"/>
            <a:ext cx="441210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-2005885" y="0"/>
            <a:ext cx="7767034" cy="1147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sz="4400" dirty="0">
                <a:solidFill>
                  <a:srgbClr val="0070C0"/>
                </a:solidFill>
                <a:latin typeface="+mj-lt"/>
                <a:cs typeface="LilyUPC" pitchFamily="34" charset="-34"/>
              </a:rPr>
              <a:t>Earth Systems</a:t>
            </a:r>
            <a:endParaRPr lang="en-US" sz="4400" b="0" dirty="0">
              <a:solidFill>
                <a:schemeClr val="tx2"/>
              </a:solidFill>
              <a:latin typeface="+mj-lt"/>
              <a:cs typeface="LilyUPC" pitchFamily="34" charset="-34"/>
            </a:endParaRPr>
          </a:p>
        </p:txBody>
      </p:sp>
      <p:sp>
        <p:nvSpPr>
          <p:cNvPr id="8195" name="Rectangle 6"/>
          <p:cNvSpPr>
            <a:spLocks noChangeArrowheads="1"/>
          </p:cNvSpPr>
          <p:nvPr/>
        </p:nvSpPr>
        <p:spPr bwMode="auto">
          <a:xfrm>
            <a:off x="645016" y="1031383"/>
            <a:ext cx="6477001" cy="55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Earth’s Heat Engines</a:t>
            </a:r>
          </a:p>
          <a:p>
            <a:pPr marL="457200" lvl="1" indent="0" eaLnBrk="1" hangingPunct="1">
              <a:spcBef>
                <a:spcPct val="20000"/>
              </a:spcBef>
            </a:pPr>
            <a:r>
              <a:rPr lang="en-US" sz="2400" b="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- External </a:t>
            </a:r>
            <a:r>
              <a:rPr lang="en-US" sz="2400" b="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(energy from the Sun)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Primary driver of atmospheric (weather) and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hydrospheric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(ocean currents) circulation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Controls weathering of rocks at Earth’s surface</a:t>
            </a:r>
          </a:p>
          <a:p>
            <a:pPr marL="457200" lvl="1" indent="0" eaLnBrk="1" hangingPunct="1">
              <a:spcBef>
                <a:spcPct val="20000"/>
              </a:spcBef>
            </a:pPr>
            <a:r>
              <a:rPr lang="en-US" sz="2400" b="0" dirty="0" smtClean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- Internal </a:t>
            </a:r>
            <a:r>
              <a:rPr lang="en-US" sz="2400" b="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(heat moving from hot interior to cooler exterior)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Primary driver of most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geospheric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 phenomena (volcanism,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magmatism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b="0" dirty="0" err="1">
                <a:latin typeface="Times New Roman" pitchFamily="18" charset="0"/>
                <a:cs typeface="Times New Roman" pitchFamily="18" charset="0"/>
              </a:rPr>
              <a:t>tectonism</a:t>
            </a:r>
            <a:r>
              <a:rPr lang="en-US" sz="2400" b="0" dirty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819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280" y="4536145"/>
            <a:ext cx="266700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680" y="1147293"/>
            <a:ext cx="2514600" cy="246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64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The Solar System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Picture 2" descr="J:\nwe\giphy (1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3183" y="1517122"/>
            <a:ext cx="5114506" cy="4928834"/>
          </a:xfrm>
          <a:prstGeom prst="rect">
            <a:avLst/>
          </a:prstGeom>
          <a:noFill/>
        </p:spPr>
      </p:pic>
      <p:pic>
        <p:nvPicPr>
          <p:cNvPr id="6" name="Picture 3" descr="J:\nwe\200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0938" y="119922"/>
            <a:ext cx="4586990" cy="3147934"/>
          </a:xfrm>
          <a:prstGeom prst="rect">
            <a:avLst/>
          </a:prstGeom>
          <a:noFill/>
        </p:spPr>
      </p:pic>
      <p:pic>
        <p:nvPicPr>
          <p:cNvPr id="7" name="Picture 2" descr="J:\nwe\tumblr_ndx2dupSuR1txar8to1_500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0937" y="3215235"/>
            <a:ext cx="4597967" cy="3552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344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-1744014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4400" dirty="0">
                <a:solidFill>
                  <a:srgbClr val="0070C0"/>
                </a:solidFill>
                <a:latin typeface="+mj-lt"/>
              </a:rPr>
              <a:t>Earth’s Interior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296214" y="1249251"/>
            <a:ext cx="6993227" cy="5756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Compositional Layers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Crust </a:t>
            </a:r>
            <a:r>
              <a:rPr lang="en-US" sz="2400" b="0" dirty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(~3-70 km </a:t>
            </a:r>
            <a:r>
              <a:rPr lang="en-US" sz="2400" b="0" dirty="0" smtClean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thick)</a:t>
            </a:r>
          </a:p>
          <a:p>
            <a:pPr marL="457200" lvl="1" indent="0" eaLnBrk="1" hangingPunct="1">
              <a:spcBef>
                <a:spcPct val="20000"/>
              </a:spcBef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Very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 outer rocky shell of 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Earth</a:t>
            </a:r>
          </a:p>
          <a:p>
            <a:pPr marL="914400" lvl="2" indent="0" eaLnBrk="1" hangingPunct="1">
              <a:spcBef>
                <a:spcPct val="20000"/>
              </a:spcBef>
            </a:pPr>
            <a:r>
              <a:rPr lang="en-US" sz="2400" b="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Continental </a:t>
            </a:r>
            <a:r>
              <a:rPr lang="en-US" sz="2400" b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crust -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thicker and less 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dense  </a:t>
            </a:r>
            <a:r>
              <a:rPr lang="en-US" sz="2400" b="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Oceanic crust -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thinner and more dense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Mantle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(~2900 km thick)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Hot solid that flows slowly over time</a:t>
            </a: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Fe-, Mg-, Si-rich minerals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dirty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(~3400 km radius)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 core - </a:t>
            </a:r>
            <a:r>
              <a:rPr lang="en-US" sz="2400" b="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metallic liquid; mostly iron</a:t>
            </a:r>
          </a:p>
          <a:p>
            <a:pPr lvl="2"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core -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metallic solid; mostly iron</a:t>
            </a:r>
          </a:p>
        </p:txBody>
      </p:sp>
      <p:pic>
        <p:nvPicPr>
          <p:cNvPr id="5" name="Picture 3" descr="Tectonics - Earth's layers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/>
          <a:srcRect b="6654"/>
          <a:stretch>
            <a:fillRect/>
          </a:stretch>
        </p:blipFill>
        <p:spPr>
          <a:xfrm>
            <a:off x="6538030" y="119920"/>
            <a:ext cx="5638980" cy="6599103"/>
          </a:xfrm>
          <a:noFill/>
          <a:ln/>
        </p:spPr>
      </p:pic>
    </p:spTree>
    <p:extLst>
      <p:ext uri="{BB962C8B-B14F-4D97-AF65-F5344CB8AC3E}">
        <p14:creationId xmlns:p14="http://schemas.microsoft.com/office/powerpoint/2010/main" val="42038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9698"/>
            <a:ext cx="8596668" cy="13208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Volcanism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J:\nwe\giphy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4499" y="1539536"/>
            <a:ext cx="7929796" cy="4891244"/>
          </a:xfrm>
          <a:prstGeom prst="rect">
            <a:avLst/>
          </a:prstGeom>
          <a:noFill/>
        </p:spPr>
      </p:pic>
      <p:pic>
        <p:nvPicPr>
          <p:cNvPr id="2050" name="Picture 2" descr="I:\nwe\200 (4)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33411" y="2593298"/>
            <a:ext cx="1590675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131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1939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162" y="669925"/>
            <a:ext cx="534987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3" name="Text Box 4"/>
          <p:cNvSpPr txBox="1">
            <a:spLocks noChangeArrowheads="1"/>
          </p:cNvSpPr>
          <p:nvPr/>
        </p:nvSpPr>
        <p:spPr bwMode="auto">
          <a:xfrm>
            <a:off x="6096000" y="11430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/>
              <a:t>India</a:t>
            </a:r>
          </a:p>
        </p:txBody>
      </p:sp>
      <p:sp>
        <p:nvSpPr>
          <p:cNvPr id="92164" name="Text Box 5"/>
          <p:cNvSpPr txBox="1">
            <a:spLocks noChangeArrowheads="1"/>
          </p:cNvSpPr>
          <p:nvPr/>
        </p:nvSpPr>
        <p:spPr bwMode="auto">
          <a:xfrm>
            <a:off x="1752600" y="501650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/>
              <a:t>SE Asia</a:t>
            </a:r>
          </a:p>
        </p:txBody>
      </p:sp>
      <p:sp>
        <p:nvSpPr>
          <p:cNvPr id="92165" name="Text Box 6"/>
          <p:cNvSpPr txBox="1">
            <a:spLocks noChangeArrowheads="1"/>
          </p:cNvSpPr>
          <p:nvPr/>
        </p:nvSpPr>
        <p:spPr bwMode="auto">
          <a:xfrm>
            <a:off x="3581400" y="4235450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/>
              <a:t>Himalaya</a:t>
            </a:r>
          </a:p>
        </p:txBody>
      </p:sp>
      <p:sp>
        <p:nvSpPr>
          <p:cNvPr id="92166" name="Text Box 7"/>
          <p:cNvSpPr txBox="1">
            <a:spLocks noChangeArrowheads="1"/>
          </p:cNvSpPr>
          <p:nvPr/>
        </p:nvSpPr>
        <p:spPr bwMode="auto">
          <a:xfrm>
            <a:off x="1447800" y="4219576"/>
            <a:ext cx="1143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600" b="1"/>
              <a:t>Tibetan Plateau</a:t>
            </a:r>
          </a:p>
        </p:txBody>
      </p:sp>
      <p:sp>
        <p:nvSpPr>
          <p:cNvPr id="92167" name="Text Box 9"/>
          <p:cNvSpPr txBox="1">
            <a:spLocks noChangeArrowheads="1"/>
          </p:cNvSpPr>
          <p:nvPr/>
        </p:nvSpPr>
        <p:spPr bwMode="auto">
          <a:xfrm>
            <a:off x="7086600" y="12192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60 million years ago</a:t>
            </a:r>
          </a:p>
        </p:txBody>
      </p:sp>
      <p:sp>
        <p:nvSpPr>
          <p:cNvPr id="92168" name="Text Box 10"/>
          <p:cNvSpPr txBox="1">
            <a:spLocks noChangeArrowheads="1"/>
          </p:cNvSpPr>
          <p:nvPr/>
        </p:nvSpPr>
        <p:spPr bwMode="auto">
          <a:xfrm>
            <a:off x="7086600" y="29718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30 million years ago</a:t>
            </a:r>
          </a:p>
        </p:txBody>
      </p:sp>
      <p:sp>
        <p:nvSpPr>
          <p:cNvPr id="92169" name="Text Box 11"/>
          <p:cNvSpPr txBox="1">
            <a:spLocks noChangeArrowheads="1"/>
          </p:cNvSpPr>
          <p:nvPr/>
        </p:nvSpPr>
        <p:spPr bwMode="auto">
          <a:xfrm>
            <a:off x="7086600" y="50292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1">
                <a:solidFill>
                  <a:srgbClr val="FF0000"/>
                </a:solidFill>
              </a:rPr>
              <a:t>Today</a:t>
            </a:r>
          </a:p>
        </p:txBody>
      </p:sp>
      <p:sp>
        <p:nvSpPr>
          <p:cNvPr id="92170" name="Text Box 12"/>
          <p:cNvSpPr txBox="1">
            <a:spLocks noChangeArrowheads="1"/>
          </p:cNvSpPr>
          <p:nvPr/>
        </p:nvSpPr>
        <p:spPr bwMode="auto">
          <a:xfrm>
            <a:off x="6019800" y="609601"/>
            <a:ext cx="4648200" cy="461963"/>
          </a:xfrm>
          <a:prstGeom prst="rect">
            <a:avLst/>
          </a:prstGeom>
          <a:solidFill>
            <a:srgbClr val="000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</a:rPr>
              <a:t>Continent-Continent Convergence</a:t>
            </a:r>
          </a:p>
        </p:txBody>
      </p:sp>
      <p:sp>
        <p:nvSpPr>
          <p:cNvPr id="92171" name="TextBox 10"/>
          <p:cNvSpPr txBox="1">
            <a:spLocks noChangeArrowheads="1"/>
          </p:cNvSpPr>
          <p:nvPr/>
        </p:nvSpPr>
        <p:spPr bwMode="auto">
          <a:xfrm>
            <a:off x="114300" y="24826"/>
            <a:ext cx="4267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Mountain </a:t>
            </a:r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76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4664" y="227865"/>
            <a:ext cx="7055380" cy="822960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Table of </a:t>
            </a:r>
            <a:r>
              <a:rPr lang="en-US" sz="4400" b="1" dirty="0">
                <a:solidFill>
                  <a:srgbClr val="0070C0"/>
                </a:solidFill>
                <a:cs typeface="Times New Roman" panose="02020603050405020304" pitchFamily="18" charset="0"/>
              </a:rPr>
              <a:t>Contents</a:t>
            </a:r>
            <a:endParaRPr 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8710" y="1353787"/>
            <a:ext cx="7054644" cy="489462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Method</a:t>
            </a:r>
          </a:p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Geology as a science</a:t>
            </a:r>
          </a:p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Geology?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Practical Aspects of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Geology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Career in Geology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Branches of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Geology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Geology</a:t>
            </a: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 </a:t>
            </a: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1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Weathering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64" y="2559880"/>
            <a:ext cx="3583596" cy="268769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640" y="2559880"/>
            <a:ext cx="5801365" cy="28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3351"/>
            <a:ext cx="7055380" cy="82296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>
                <a:solidFill>
                  <a:srgbClr val="0070C0"/>
                </a:solidFill>
              </a:rPr>
              <a:t>Weathering</a:t>
            </a: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15" y="1312604"/>
            <a:ext cx="3806896" cy="2582897"/>
          </a:xfrm>
          <a:prstGeom prst="rect">
            <a:avLst/>
          </a:prstGeom>
        </p:spPr>
      </p:pic>
      <p:pic>
        <p:nvPicPr>
          <p:cNvPr id="9" name="Picture 6" descr="Crystl_cave_I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64" y="3893963"/>
            <a:ext cx="3796644" cy="278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300" y="1300859"/>
            <a:ext cx="6804337" cy="536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Erosion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074" name="Picture 2" descr="I:\nwe\200 (11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698326" y="1354007"/>
            <a:ext cx="5092218" cy="5113197"/>
          </a:xfrm>
          <a:prstGeom prst="rect">
            <a:avLst/>
          </a:prstGeom>
          <a:noFill/>
        </p:spPr>
      </p:pic>
      <p:pic>
        <p:nvPicPr>
          <p:cNvPr id="2050" name="Picture 2" descr="I:\nwe\3598710_orig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4298" y="1347945"/>
            <a:ext cx="3738797" cy="2543175"/>
          </a:xfrm>
          <a:prstGeom prst="rect">
            <a:avLst/>
          </a:prstGeom>
          <a:noFill/>
        </p:spPr>
      </p:pic>
      <p:pic>
        <p:nvPicPr>
          <p:cNvPr id="2051" name="Picture 3" descr="I:\nwe\Sandstone-Swirls-Wind-Erosion-1280x960-wide-wallpapers.ne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5547" y="3822490"/>
            <a:ext cx="3767528" cy="26382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965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6463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Transportation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538" y="1514006"/>
            <a:ext cx="9024078" cy="434714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Transported by geologic agents like-  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Wind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Water</a:t>
            </a:r>
          </a:p>
          <a:p>
            <a:pPr lvl="2"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Glacier</a:t>
            </a:r>
          </a:p>
          <a:p>
            <a:pPr lvl="2">
              <a:buFont typeface="Wingdings" pitchFamily="2" charset="2"/>
              <a:buChar char="§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 descr="I:\mendenhall-glacier-juneau-alask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3666" y="3702570"/>
            <a:ext cx="4018334" cy="3169077"/>
          </a:xfrm>
          <a:prstGeom prst="rect">
            <a:avLst/>
          </a:prstGeom>
          <a:noFill/>
        </p:spPr>
      </p:pic>
      <p:pic>
        <p:nvPicPr>
          <p:cNvPr id="2053" name="Picture 5" descr="I:\nwe\KelsoSan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89611"/>
            <a:ext cx="4225368" cy="3168389"/>
          </a:xfrm>
          <a:prstGeom prst="rect">
            <a:avLst/>
          </a:prstGeom>
          <a:noFill/>
        </p:spPr>
      </p:pic>
      <p:pic>
        <p:nvPicPr>
          <p:cNvPr id="2054" name="Picture 6" descr="I:\nwe\18943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27227" y="3702570"/>
            <a:ext cx="3972392" cy="31554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160"/>
            <a:ext cx="8596668" cy="13208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Wind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934561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wind eros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2269" y="4273112"/>
            <a:ext cx="4762500" cy="220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309" y="1130799"/>
            <a:ext cx="4830688" cy="2857500"/>
          </a:xfrm>
          <a:prstGeom prst="rect">
            <a:avLst/>
          </a:prstGeom>
        </p:spPr>
      </p:pic>
      <p:pic>
        <p:nvPicPr>
          <p:cNvPr id="3074" name="Picture 2" descr="I:\nwe\AfricDustStormNASA-LG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597" y="1124262"/>
            <a:ext cx="5294963" cy="5371164"/>
          </a:xfrm>
          <a:prstGeom prst="rect">
            <a:avLst/>
          </a:prstGeom>
          <a:noFill/>
        </p:spPr>
      </p:pic>
      <p:pic>
        <p:nvPicPr>
          <p:cNvPr id="3075" name="Picture 3" descr="I:\nwe\desert1012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06123" y="3687580"/>
            <a:ext cx="4796853" cy="2803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91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590" y="0"/>
            <a:ext cx="8596668" cy="13208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Water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098" name="Picture 2" descr="I:\nwe\devils-bridge1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195898" y="929388"/>
            <a:ext cx="3802544" cy="2684229"/>
          </a:xfrm>
          <a:prstGeom prst="rect">
            <a:avLst/>
          </a:prstGeom>
          <a:noFill/>
        </p:spPr>
      </p:pic>
      <p:pic>
        <p:nvPicPr>
          <p:cNvPr id="4099" name="Picture 3" descr="I:\nwe\6343ec529e8c8e274ed736c1e1bf61ef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9657" y="3610756"/>
            <a:ext cx="3810000" cy="2857500"/>
          </a:xfrm>
          <a:prstGeom prst="rect">
            <a:avLst/>
          </a:prstGeom>
          <a:noFill/>
        </p:spPr>
      </p:pic>
      <p:pic>
        <p:nvPicPr>
          <p:cNvPr id="4100" name="Picture 4" descr="I:\nwe\lakes-caves-font-b-erosion-b-font-islands-nature-Chile-font-b-water-b-font-landscap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4477" y="929388"/>
            <a:ext cx="5431391" cy="55163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69" y="294807"/>
            <a:ext cx="8596668" cy="13208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Glacier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131" y="3283940"/>
            <a:ext cx="5395124" cy="34914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131" y="0"/>
            <a:ext cx="5395124" cy="3283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Earthquakes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046" name="Picture 22" descr="I:\nwe\200 (15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77334" y="1571883"/>
            <a:ext cx="5019265" cy="2819812"/>
          </a:xfrm>
          <a:prstGeom prst="rect">
            <a:avLst/>
          </a:prstGeom>
          <a:noFill/>
        </p:spPr>
      </p:pic>
      <p:pic>
        <p:nvPicPr>
          <p:cNvPr id="4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170" y="4525180"/>
            <a:ext cx="3104923" cy="2277347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599" y="1571883"/>
            <a:ext cx="6280512" cy="523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Plate Tectonics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4098" name="Picture 2" descr="J:\nwe\contdrft_e0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9166" y="1461887"/>
            <a:ext cx="4325155" cy="2298744"/>
          </a:xfrm>
          <a:prstGeom prst="rect">
            <a:avLst/>
          </a:prstGeom>
          <a:noFill/>
        </p:spPr>
      </p:pic>
      <p:pic>
        <p:nvPicPr>
          <p:cNvPr id="4" name="Picture 2" descr="plateboundaries.gif                                            000113AAMissoula                       ABA78158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75" y="1445401"/>
            <a:ext cx="7096968" cy="476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67" y="3760631"/>
            <a:ext cx="4325155" cy="245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0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-559158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4400" dirty="0">
                <a:solidFill>
                  <a:srgbClr val="0070C0"/>
                </a:solidFill>
              </a:rPr>
              <a:t>Tectonic Plate Boundaries</a:t>
            </a:r>
            <a:endParaRPr lang="en-US" sz="4400" b="0" dirty="0">
              <a:solidFill>
                <a:srgbClr val="0070C0"/>
              </a:solidFill>
            </a:endParaRPr>
          </a:p>
        </p:txBody>
      </p:sp>
      <p:sp>
        <p:nvSpPr>
          <p:cNvPr id="12291" name="Rectangle 6"/>
          <p:cNvSpPr>
            <a:spLocks noChangeArrowheads="1"/>
          </p:cNvSpPr>
          <p:nvPr/>
        </p:nvSpPr>
        <p:spPr bwMode="auto">
          <a:xfrm>
            <a:off x="431442" y="1143000"/>
            <a:ext cx="6781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Divergent boundaries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Plates move apart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Magma rises, cools and forms new lithosphere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expressed as mid-oceanic ridges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 boundaries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Plates slide past one another 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Fault zones, earthquakes mark boundary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Andreas fault in California</a:t>
            </a: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Convergent boundaries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Plates move toward each other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Mountain belts and volcanoes common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Oceanic plates may sink into mantle along a </a:t>
            </a:r>
            <a:r>
              <a:rPr lang="en-US" sz="2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subduction</a:t>
            </a: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zone, typically marked by a deep ocean trench</a:t>
            </a:r>
          </a:p>
        </p:txBody>
      </p:sp>
    </p:spTree>
    <p:extLst>
      <p:ext uri="{BB962C8B-B14F-4D97-AF65-F5344CB8AC3E}">
        <p14:creationId xmlns:p14="http://schemas.microsoft.com/office/powerpoint/2010/main" val="92405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Introduction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926" y="1157302"/>
            <a:ext cx="10754883" cy="57006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Geology uses </a:t>
            </a:r>
            <a:r>
              <a:rPr lang="en-US" sz="2400" b="1" dirty="0" smtClean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scientific method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explain </a:t>
            </a:r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aspects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the Earth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such as </a:t>
            </a:r>
          </a:p>
          <a:p>
            <a:pPr lvl="1"/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system</a:t>
            </a:r>
          </a:p>
          <a:p>
            <a:pPr lvl="1"/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Earth’s Interior</a:t>
            </a:r>
          </a:p>
          <a:p>
            <a:pPr lvl="1"/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Volcanism</a:t>
            </a:r>
          </a:p>
          <a:p>
            <a:pPr lvl="1"/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Mountain Building</a:t>
            </a:r>
          </a:p>
          <a:p>
            <a:pPr lvl="1"/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Weathering</a:t>
            </a:r>
          </a:p>
          <a:p>
            <a:pPr lvl="1"/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</a:p>
          <a:p>
            <a:pPr lvl="1"/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Erosion</a:t>
            </a:r>
          </a:p>
          <a:p>
            <a:pPr lvl="1"/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Plate tectonics</a:t>
            </a:r>
          </a:p>
          <a:p>
            <a:pPr lvl="1"/>
            <a:r>
              <a:rPr lang="en-US" sz="2400" b="1" dirty="0" smtClean="0">
                <a:solidFill>
                  <a:srgbClr val="4CBAD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Earthquake 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53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507642" y="-8049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4400" dirty="0">
                <a:solidFill>
                  <a:srgbClr val="0070C0"/>
                </a:solidFill>
              </a:rPr>
              <a:t>Tectonic Plate Boundaries</a:t>
            </a:r>
            <a:endParaRPr lang="en-US" sz="4400" b="0" dirty="0">
              <a:solidFill>
                <a:srgbClr val="0070C0"/>
              </a:solidFill>
            </a:endParaRP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-167425" y="978794"/>
            <a:ext cx="12359425" cy="4158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marL="0" indent="0">
              <a:spcBef>
                <a:spcPct val="20000"/>
              </a:spcBef>
            </a:pPr>
            <a:r>
              <a:rPr lang="en-US" sz="2800" dirty="0" smtClean="0">
                <a:solidFill>
                  <a:srgbClr val="00B0F0"/>
                </a:solidFill>
              </a:rPr>
              <a:t>  </a:t>
            </a:r>
            <a:r>
              <a:rPr lang="en-US" sz="2800" dirty="0" smtClean="0">
                <a:solidFill>
                  <a:srgbClr val="FF0000"/>
                </a:solidFill>
              </a:rPr>
              <a:t>Transform                                 Divergent                         Convergent boundary</a:t>
            </a:r>
          </a:p>
          <a:p>
            <a:pPr marL="0" indent="0">
              <a:spcBef>
                <a:spcPct val="20000"/>
              </a:spcBef>
            </a:pPr>
            <a:r>
              <a:rPr lang="en-US" sz="2800" dirty="0" smtClean="0">
                <a:solidFill>
                  <a:srgbClr val="FF0000"/>
                </a:solidFill>
              </a:rPr>
              <a:t>      boundary                                    </a:t>
            </a:r>
            <a:r>
              <a:rPr lang="en-US" sz="2800" dirty="0" err="1" smtClean="0">
                <a:solidFill>
                  <a:srgbClr val="FF0000"/>
                </a:solidFill>
              </a:rPr>
              <a:t>boundary</a:t>
            </a:r>
            <a:r>
              <a:rPr lang="en-US" sz="2800" dirty="0" smtClean="0">
                <a:solidFill>
                  <a:srgbClr val="FF0000"/>
                </a:solidFill>
              </a:rPr>
              <a:t>                       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 eaLnBrk="1" hangingPunct="1">
              <a:spcBef>
                <a:spcPct val="20000"/>
              </a:spcBef>
            </a:pPr>
            <a:r>
              <a:rPr lang="en-US" sz="2800" dirty="0" smtClean="0">
                <a:solidFill>
                  <a:srgbClr val="00B0F0"/>
                </a:solidFill>
              </a:rPr>
              <a:t>                                                 </a:t>
            </a:r>
            <a:endParaRPr lang="en-US" sz="2800" dirty="0">
              <a:solidFill>
                <a:srgbClr val="00B0F0"/>
              </a:solidFill>
            </a:endParaRPr>
          </a:p>
          <a:p>
            <a:pPr marL="0" indent="0" eaLnBrk="1" hangingPunct="1">
              <a:spcBef>
                <a:spcPct val="20000"/>
              </a:spcBef>
            </a:pPr>
            <a:r>
              <a:rPr lang="en-US" sz="2800" dirty="0" smtClean="0">
                <a:solidFill>
                  <a:srgbClr val="00B0F0"/>
                </a:solidFill>
              </a:rPr>
              <a:t>                                                                                                      </a:t>
            </a: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06" y="2086863"/>
            <a:ext cx="11951594" cy="477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7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-381000" y="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 of Plate Tectonics</a:t>
            </a:r>
            <a:endParaRPr lang="en-US" sz="4400" b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544669" y="1143000"/>
            <a:ext cx="5715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Continental Drift Hypothesis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proposed in early 20th century to explain the “fit of continents”, matching rock types and fossils across ocean basins, etc.</a:t>
            </a:r>
            <a:endParaRPr lang="en-US" sz="18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 eaLnBrk="1" hangingPunct="1">
              <a:spcBef>
                <a:spcPct val="20000"/>
              </a:spcBef>
            </a:pP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8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Plate Tectonics Theory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proposed in the late 1960s 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Included new understanding of the seafloor and explanation of driving force 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lithosphere as being broken into plates that are in motion</a:t>
            </a:r>
          </a:p>
          <a:p>
            <a:pPr lvl="1" eaLnBrk="1" hangingPunct="1">
              <a:spcBef>
                <a:spcPct val="20000"/>
              </a:spcBef>
              <a:buFontTx/>
              <a:buChar char="–"/>
            </a:pPr>
            <a:r>
              <a:rPr lang="en-U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Explains origin and distribution of volcanoes, fault zones and mountain belts</a:t>
            </a:r>
          </a:p>
        </p:txBody>
      </p:sp>
      <p:pic>
        <p:nvPicPr>
          <p:cNvPr id="1126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060" y="1253040"/>
            <a:ext cx="5494993" cy="467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132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>
                <a:solidFill>
                  <a:srgbClr val="0070C0"/>
                </a:solidFill>
              </a:rPr>
              <a:t>Creating Geo Hazard  by Plate Tectonics</a:t>
            </a:r>
            <a:r>
              <a:rPr lang="en-US" dirty="0" smtClean="0">
                <a:solidFill>
                  <a:srgbClr val="0070C0"/>
                </a:solidFill>
              </a:rPr>
              <a:t/>
            </a:r>
            <a:br>
              <a:rPr lang="en-US" dirty="0" smtClean="0">
                <a:solidFill>
                  <a:srgbClr val="0070C0"/>
                </a:solidFill>
              </a:rPr>
            </a:b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:\nwe\20078777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041" y="2408011"/>
            <a:ext cx="5341982" cy="30011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7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5" descr="I:\nwe\200 (3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1821" y="2431045"/>
            <a:ext cx="5621925" cy="31583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306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 descr="I:\nwe\200 (6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7405" y="2454407"/>
            <a:ext cx="5694964" cy="3199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8603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I:\nwe\200 (5)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2434" y="2327469"/>
            <a:ext cx="5784135" cy="32495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80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:\nwe\200 (2)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920804" y="2293494"/>
            <a:ext cx="5149720" cy="32978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704046" y="965916"/>
            <a:ext cx="6019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1400" b="0" dirty="0"/>
          </a:p>
        </p:txBody>
      </p:sp>
      <p:sp>
        <p:nvSpPr>
          <p:cNvPr id="15363" name="Rectangle 5"/>
          <p:cNvSpPr>
            <a:spLocks noChangeArrowheads="1"/>
          </p:cNvSpPr>
          <p:nvPr/>
        </p:nvSpPr>
        <p:spPr bwMode="auto">
          <a:xfrm>
            <a:off x="-1756892" y="-51516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4400" dirty="0">
                <a:solidFill>
                  <a:srgbClr val="0070C0"/>
                </a:solidFill>
                <a:latin typeface="+mj-lt"/>
              </a:rPr>
              <a:t>Geologic Time</a:t>
            </a:r>
            <a:endParaRPr lang="en-US" sz="4400" b="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15364" name="Picture 9" descr="01_02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322" y="759853"/>
            <a:ext cx="8370196" cy="601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07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-201811" y="2089741"/>
            <a:ext cx="7766936" cy="1646302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Thank You All.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055380" cy="817942"/>
          </a:xfrm>
        </p:spPr>
        <p:txBody>
          <a:bodyPr/>
          <a:lstStyle/>
          <a:p>
            <a:r>
              <a:rPr lang="en-US" sz="38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Scientific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883" y="1020261"/>
            <a:ext cx="4688303" cy="527467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 of finding truth in the word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Geology is a science and it requires-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Interpretations</a:t>
            </a:r>
            <a:r>
              <a:rPr lang="en-US" sz="2400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62" y="1469231"/>
            <a:ext cx="2857500" cy="1657350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462" y="3657600"/>
            <a:ext cx="2857500" cy="259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sz="3800" b="1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Scientific Method (Cont.)</a:t>
            </a:r>
            <a:endParaRPr lang="en-US" sz="3800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563" y="873457"/>
            <a:ext cx="5036704" cy="57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6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 Geology as a science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3" y="734097"/>
            <a:ext cx="8596668" cy="56023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/>
          </a:p>
          <a:p>
            <a:pPr>
              <a:buClr>
                <a:srgbClr val="0070C0"/>
              </a:buClr>
              <a:buFont typeface="Wingdings 3" panose="05040102010807070707" pitchFamily="18" charset="2"/>
              <a:buChar char=""/>
            </a:pPr>
            <a:r>
              <a:rPr lang="en-US" sz="2400" dirty="0" smtClean="0"/>
              <a:t>Names </a:t>
            </a:r>
            <a:r>
              <a:rPr lang="en-US" sz="2400" dirty="0"/>
              <a:t>came from Greek goddess </a:t>
            </a:r>
            <a:r>
              <a:rPr lang="en-US" sz="2400" dirty="0">
                <a:solidFill>
                  <a:srgbClr val="0070C0"/>
                </a:solidFill>
              </a:rPr>
              <a:t>“GAEA”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daughter of </a:t>
            </a:r>
            <a:r>
              <a:rPr lang="en-US" sz="2400" dirty="0" smtClean="0">
                <a:solidFill>
                  <a:srgbClr val="0070C0"/>
                </a:solidFill>
              </a:rPr>
              <a:t>Chaos. </a:t>
            </a: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dirty="0" smtClean="0"/>
          </a:p>
          <a:p>
            <a:pPr>
              <a:buClr>
                <a:srgbClr val="0070C0"/>
              </a:buClr>
            </a:pPr>
            <a:r>
              <a:rPr lang="en-US" sz="2400" dirty="0" smtClean="0"/>
              <a:t>Geology </a:t>
            </a:r>
            <a:r>
              <a:rPr lang="en-US" sz="2400" dirty="0"/>
              <a:t>derives from Greek word </a:t>
            </a:r>
            <a:r>
              <a:rPr lang="en-US" sz="2400" dirty="0">
                <a:solidFill>
                  <a:srgbClr val="0070C0"/>
                </a:solidFill>
              </a:rPr>
              <a:t>“Geo” </a:t>
            </a:r>
            <a:r>
              <a:rPr lang="en-US" sz="2400" dirty="0"/>
              <a:t>means </a:t>
            </a:r>
            <a:r>
              <a:rPr lang="en-US" sz="2400" dirty="0" smtClean="0">
                <a:solidFill>
                  <a:srgbClr val="0070C0"/>
                </a:solidFill>
              </a:rPr>
              <a:t>Earth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70C0"/>
                </a:solidFill>
              </a:rPr>
              <a:t>“Logos” </a:t>
            </a:r>
            <a:r>
              <a:rPr lang="en-US" sz="2400" dirty="0"/>
              <a:t>means </a:t>
            </a:r>
            <a:r>
              <a:rPr lang="en-US" sz="2400" dirty="0" smtClean="0">
                <a:solidFill>
                  <a:srgbClr val="0070C0"/>
                </a:solidFill>
              </a:rPr>
              <a:t>discourse/study.</a:t>
            </a:r>
            <a:endParaRPr lang="en-US" sz="2400" dirty="0">
              <a:solidFill>
                <a:srgbClr val="0070C0"/>
              </a:solidFill>
            </a:endParaRPr>
          </a:p>
          <a:p>
            <a:endParaRPr lang="en-US" sz="2400" dirty="0" smtClean="0"/>
          </a:p>
          <a:p>
            <a:pPr>
              <a:buClr>
                <a:srgbClr val="0070C0"/>
              </a:buClr>
            </a:pPr>
            <a:r>
              <a:rPr lang="en-US" sz="2400" dirty="0" smtClean="0"/>
              <a:t> The </a:t>
            </a:r>
            <a:r>
              <a:rPr lang="en-US" sz="2400" dirty="0"/>
              <a:t>scientific study of the </a:t>
            </a:r>
            <a:r>
              <a:rPr lang="en-US" sz="2400" dirty="0" smtClean="0"/>
              <a:t>Earth-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smtClean="0"/>
              <a:t>How </a:t>
            </a:r>
            <a:r>
              <a:rPr lang="en-US" sz="2400" dirty="0">
                <a:solidFill>
                  <a:srgbClr val="00B0F0"/>
                </a:solidFill>
              </a:rPr>
              <a:t>earth</a:t>
            </a:r>
            <a:r>
              <a:rPr lang="en-US" sz="2400" dirty="0"/>
              <a:t> was </a:t>
            </a:r>
            <a:r>
              <a:rPr lang="en-US" sz="2400" dirty="0">
                <a:solidFill>
                  <a:srgbClr val="00B0F0"/>
                </a:solidFill>
              </a:rPr>
              <a:t>formed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What </a:t>
            </a:r>
            <a:r>
              <a:rPr lang="en-US" sz="2400" dirty="0">
                <a:solidFill>
                  <a:srgbClr val="00B0F0"/>
                </a:solidFill>
              </a:rPr>
              <a:t>earth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00B0F0"/>
                </a:solidFill>
              </a:rPr>
              <a:t>made of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How </a:t>
            </a:r>
            <a:r>
              <a:rPr lang="en-US" sz="2400" dirty="0">
                <a:solidFill>
                  <a:srgbClr val="00B0F0"/>
                </a:solidFill>
              </a:rPr>
              <a:t>earth changes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55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7984"/>
            <a:ext cx="9042182" cy="1930400"/>
          </a:xfrm>
        </p:spPr>
        <p:txBody>
          <a:bodyPr/>
          <a:lstStyle/>
          <a:p>
            <a:r>
              <a:rPr lang="en-US" b="1" dirty="0" smtClean="0">
                <a:solidFill>
                  <a:srgbClr val="0070C0"/>
                </a:solidFill>
              </a:rPr>
              <a:t>Why Geology?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895" y="617380"/>
            <a:ext cx="9567790" cy="6401606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sz="2400" dirty="0"/>
              <a:t>Protecting </a:t>
            </a:r>
            <a:r>
              <a:rPr lang="en-US" sz="2400" dirty="0" smtClean="0"/>
              <a:t>Environment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/>
          </a:p>
          <a:p>
            <a:pPr>
              <a:buClr>
                <a:srgbClr val="0070C0"/>
              </a:buClr>
            </a:pPr>
            <a:r>
              <a:rPr lang="en-US" sz="2400" dirty="0" smtClean="0"/>
              <a:t>Supply things we need</a:t>
            </a:r>
          </a:p>
          <a:p>
            <a:pPr marL="0" indent="0">
              <a:buClr>
                <a:srgbClr val="0070C0"/>
              </a:buClr>
              <a:buNone/>
            </a:pPr>
            <a:endParaRPr lang="en-US" sz="2400" dirty="0" smtClean="0"/>
          </a:p>
          <a:p>
            <a:pPr>
              <a:buClr>
                <a:srgbClr val="0070C0"/>
              </a:buClr>
            </a:pPr>
            <a:endParaRPr lang="en-US" sz="2400" dirty="0"/>
          </a:p>
          <a:p>
            <a:pPr marL="0" indent="0">
              <a:buClr>
                <a:srgbClr val="0070C0"/>
              </a:buClr>
              <a:buNone/>
            </a:pPr>
            <a:endParaRPr lang="en-US" sz="2400" dirty="0"/>
          </a:p>
          <a:p>
            <a:pPr>
              <a:buClr>
                <a:srgbClr val="0070C0"/>
              </a:buClr>
            </a:pPr>
            <a:endParaRPr lang="en-US" sz="2400" dirty="0" smtClean="0"/>
          </a:p>
          <a:p>
            <a:pPr>
              <a:buClr>
                <a:srgbClr val="0070C0"/>
              </a:buClr>
            </a:pPr>
            <a:r>
              <a:rPr lang="en-US" sz="2400" dirty="0" smtClean="0"/>
              <a:t>Avoiding </a:t>
            </a:r>
            <a:r>
              <a:rPr lang="en-US" sz="2400" dirty="0"/>
              <a:t>Geo-hazards</a:t>
            </a:r>
          </a:p>
          <a:p>
            <a:endParaRPr lang="en-US" dirty="0"/>
          </a:p>
          <a:p>
            <a:pPr marL="0" indent="0">
              <a:buClr>
                <a:srgbClr val="0070C0"/>
              </a:buClr>
              <a:buNone/>
            </a:pP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94" y="617380"/>
            <a:ext cx="1954681" cy="1152023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722" y="2023886"/>
            <a:ext cx="3089259" cy="2030887"/>
          </a:xfrm>
          <a:prstGeom prst="rect">
            <a:avLst/>
          </a:prstGeom>
        </p:spPr>
      </p:pic>
      <p:pic>
        <p:nvPicPr>
          <p:cNvPr id="6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614" y="4501620"/>
            <a:ext cx="3114035" cy="2130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58" y="4546776"/>
            <a:ext cx="3195620" cy="213084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357" y="4490332"/>
            <a:ext cx="3114034" cy="2130840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981" y="1999370"/>
            <a:ext cx="3330612" cy="207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-711408" y="-293917"/>
            <a:ext cx="5823054" cy="131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sz="4400" dirty="0">
                <a:solidFill>
                  <a:srgbClr val="0070C0"/>
                </a:solidFill>
                <a:latin typeface="+mj-lt"/>
              </a:rPr>
              <a:t>Geologic Hazards</a:t>
            </a:r>
            <a:endParaRPr lang="en-US" sz="4400" b="0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717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432050"/>
            <a:ext cx="332105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2" name="Rectangle 11"/>
          <p:cNvSpPr>
            <a:spLocks noChangeArrowheads="1"/>
          </p:cNvSpPr>
          <p:nvPr/>
        </p:nvSpPr>
        <p:spPr bwMode="auto">
          <a:xfrm>
            <a:off x="1828800" y="1905000"/>
            <a:ext cx="5562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endParaRPr lang="en-US" sz="2800" b="0" i="1" dirty="0">
              <a:solidFill>
                <a:schemeClr val="accent2"/>
              </a:solidFill>
            </a:endParaRPr>
          </a:p>
        </p:txBody>
      </p:sp>
      <p:sp>
        <p:nvSpPr>
          <p:cNvPr id="7173" name="Rectangle 12"/>
          <p:cNvSpPr>
            <a:spLocks noChangeArrowheads="1"/>
          </p:cNvSpPr>
          <p:nvPr/>
        </p:nvSpPr>
        <p:spPr bwMode="auto">
          <a:xfrm>
            <a:off x="503420" y="5595712"/>
            <a:ext cx="7848600" cy="8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800" b="0" dirty="0" smtClean="0">
                <a:solidFill>
                  <a:srgbClr val="217487"/>
                </a:solidFill>
              </a:rPr>
              <a:t>Floods</a:t>
            </a:r>
            <a:r>
              <a:rPr lang="en-US" sz="2800" b="0" dirty="0" smtClean="0">
                <a:solidFill>
                  <a:schemeClr val="accent2"/>
                </a:solidFill>
              </a:rPr>
              <a:t> </a:t>
            </a:r>
            <a:endParaRPr lang="en-US" sz="2800" b="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2400" b="0" dirty="0">
              <a:solidFill>
                <a:schemeClr val="accent2"/>
              </a:solidFill>
            </a:endParaRPr>
          </a:p>
        </p:txBody>
      </p:sp>
      <p:pic>
        <p:nvPicPr>
          <p:cNvPr id="7174" name="Picture 13" descr="01_04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556124"/>
            <a:ext cx="3381375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14" descr="01_02c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2226"/>
            <a:ext cx="3321050" cy="241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298787"/>
            <a:ext cx="6370820" cy="259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dirty="0" smtClean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Earthquakes</a:t>
            </a:r>
            <a:endParaRPr lang="en-US" sz="2800" dirty="0">
              <a:solidFill>
                <a:srgbClr val="21748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</a:pPr>
            <a:r>
              <a:rPr lang="en-US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en-US" sz="2800" dirty="0" smtClean="0">
              <a:solidFill>
                <a:srgbClr val="21748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  <a:p>
            <a:pPr lvl="1">
              <a:spcBef>
                <a:spcPct val="20000"/>
              </a:spcBef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8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800" dirty="0" smtClean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Volcanoes</a:t>
            </a:r>
            <a:endParaRPr lang="en-US" sz="2800" dirty="0">
              <a:solidFill>
                <a:srgbClr val="21748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ChangeArrowheads="1"/>
          </p:cNvSpPr>
          <p:nvPr/>
        </p:nvSpPr>
        <p:spPr bwMode="auto">
          <a:xfrm>
            <a:off x="-134910" y="-224852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 eaLnBrk="1" hangingPunct="1"/>
            <a:r>
              <a:rPr lang="en-US" sz="4400" dirty="0">
                <a:solidFill>
                  <a:srgbClr val="0070C0"/>
                </a:solidFill>
                <a:latin typeface="+mj-lt"/>
              </a:rPr>
              <a:t>Practical Aspects of Geology</a:t>
            </a:r>
            <a:endParaRPr lang="en-US" sz="4400" b="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115910" y="1349644"/>
            <a:ext cx="6562859" cy="501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sz="2400" b="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Resources</a:t>
            </a:r>
            <a:endParaRPr lang="en-US" sz="2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3" panose="05040102010807070707" pitchFamily="18" charset="2"/>
              <a:buChar char="u"/>
            </a:pPr>
            <a:r>
              <a:rPr lang="en-US" sz="24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manufactured objects depend on </a:t>
            </a:r>
            <a:r>
              <a:rPr lang="en-US" sz="2400" b="0" dirty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Earth’s resources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3" panose="05040102010807070707" pitchFamily="18" charset="2"/>
              <a:buChar char="u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Localized concentrations of useful geological resources </a:t>
            </a:r>
            <a:r>
              <a:rPr 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sz="2400" b="0" dirty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mined or extracted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3" panose="05040102010807070707" pitchFamily="18" charset="2"/>
              <a:buChar char="u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it can’t be grown, it must be </a:t>
            </a:r>
            <a:r>
              <a:rPr lang="en-US" sz="2400" b="0" dirty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mined</a:t>
            </a:r>
          </a:p>
          <a:p>
            <a:pPr marL="800100" lvl="1" indent="-342900" eaLnBrk="1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3" panose="05040102010807070707" pitchFamily="18" charset="2"/>
              <a:buChar char="u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resources are </a:t>
            </a:r>
            <a:r>
              <a:rPr lang="en-US" sz="2400" b="0" dirty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in quantity </a:t>
            </a: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0" dirty="0">
                <a:solidFill>
                  <a:srgbClr val="21748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non-renewable</a:t>
            </a:r>
          </a:p>
        </p:txBody>
      </p:sp>
      <p:pic>
        <p:nvPicPr>
          <p:cNvPr id="512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677" y="1040551"/>
            <a:ext cx="3933425" cy="5152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586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PATH" val="..\PHOTO\01_04.JP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PATH" val="..\PHOTO\01_02C.JP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PATH" val="..\TABLE\01_02.JPG"/>
</p:tagLst>
</file>

<file path=ppt/theme/theme1.xml><?xml version="1.0" encoding="utf-8"?>
<a:theme xmlns:a="http://schemas.openxmlformats.org/drawingml/2006/main" name="Facet">
  <a:themeElements>
    <a:clrScheme name="Custom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0070C0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1102</TotalTime>
  <Words>714</Words>
  <Application>Microsoft Office PowerPoint</Application>
  <PresentationFormat>Custom</PresentationFormat>
  <Paragraphs>192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Facet</vt:lpstr>
      <vt:lpstr>Introduction to Physical Geology</vt:lpstr>
      <vt:lpstr>Table of Contents</vt:lpstr>
      <vt:lpstr>Introduction</vt:lpstr>
      <vt:lpstr>Scientific Method</vt:lpstr>
      <vt:lpstr>Scientific Method (Cont.)</vt:lpstr>
      <vt:lpstr> Geology as a science</vt:lpstr>
      <vt:lpstr>Why Geology?</vt:lpstr>
      <vt:lpstr>PowerPoint Presentation</vt:lpstr>
      <vt:lpstr>PowerPoint Presentation</vt:lpstr>
      <vt:lpstr>Career in Geology</vt:lpstr>
      <vt:lpstr>Branches of Geology</vt:lpstr>
      <vt:lpstr>Physical Geology</vt:lpstr>
      <vt:lpstr>Physical Geology Cont.</vt:lpstr>
      <vt:lpstr>Earth Systems</vt:lpstr>
      <vt:lpstr>PowerPoint Presentation</vt:lpstr>
      <vt:lpstr>The Solar System</vt:lpstr>
      <vt:lpstr>PowerPoint Presentation</vt:lpstr>
      <vt:lpstr>Volcanism</vt:lpstr>
      <vt:lpstr>PowerPoint Presentation</vt:lpstr>
      <vt:lpstr>Weathering</vt:lpstr>
      <vt:lpstr> Weathering</vt:lpstr>
      <vt:lpstr>Erosion</vt:lpstr>
      <vt:lpstr>Transportation</vt:lpstr>
      <vt:lpstr>Wind</vt:lpstr>
      <vt:lpstr>Water</vt:lpstr>
      <vt:lpstr>Glacier </vt:lpstr>
      <vt:lpstr>Earthquakes</vt:lpstr>
      <vt:lpstr>Plate Tectonics</vt:lpstr>
      <vt:lpstr>PowerPoint Presentation</vt:lpstr>
      <vt:lpstr>PowerPoint Presentation</vt:lpstr>
      <vt:lpstr>PowerPoint Presentation</vt:lpstr>
      <vt:lpstr>Creating Geo Hazard  by Plate Tectonics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All.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Physical Geology</dc:title>
  <dc:creator>User</dc:creator>
  <cp:lastModifiedBy>ASUS</cp:lastModifiedBy>
  <cp:revision>151</cp:revision>
  <dcterms:created xsi:type="dcterms:W3CDTF">2015-11-17T04:09:11Z</dcterms:created>
  <dcterms:modified xsi:type="dcterms:W3CDTF">2017-10-08T20:23:04Z</dcterms:modified>
</cp:coreProperties>
</file>